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8"/>
  </p:notesMasterIdLst>
  <p:sldIdLst>
    <p:sldId id="301" r:id="rId2"/>
    <p:sldId id="257" r:id="rId3"/>
    <p:sldId id="260" r:id="rId4"/>
    <p:sldId id="261" r:id="rId5"/>
    <p:sldId id="258" r:id="rId6"/>
    <p:sldId id="259" r:id="rId7"/>
    <p:sldId id="280" r:id="rId8"/>
    <p:sldId id="262" r:id="rId9"/>
    <p:sldId id="264" r:id="rId10"/>
    <p:sldId id="266" r:id="rId11"/>
    <p:sldId id="267" r:id="rId12"/>
    <p:sldId id="298" r:id="rId13"/>
    <p:sldId id="283" r:id="rId14"/>
    <p:sldId id="263" r:id="rId15"/>
    <p:sldId id="265" r:id="rId16"/>
    <p:sldId id="274" r:id="rId17"/>
    <p:sldId id="275" r:id="rId18"/>
    <p:sldId id="276" r:id="rId19"/>
    <p:sldId id="277" r:id="rId20"/>
    <p:sldId id="284" r:id="rId21"/>
    <p:sldId id="273" r:id="rId22"/>
    <p:sldId id="278" r:id="rId23"/>
    <p:sldId id="281" r:id="rId24"/>
    <p:sldId id="285" r:id="rId25"/>
    <p:sldId id="282" r:id="rId26"/>
    <p:sldId id="287" r:id="rId27"/>
    <p:sldId id="286" r:id="rId28"/>
    <p:sldId id="288" r:id="rId29"/>
    <p:sldId id="289" r:id="rId30"/>
    <p:sldId id="290" r:id="rId31"/>
    <p:sldId id="291" r:id="rId32"/>
    <p:sldId id="292" r:id="rId33"/>
    <p:sldId id="295" r:id="rId34"/>
    <p:sldId id="294" r:id="rId35"/>
    <p:sldId id="297" r:id="rId36"/>
    <p:sldId id="29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00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44493-22D6-3246-AA3A-A5BD66C776FA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DA276-E104-984F-AA70-B2B2C0072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8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www.jefkine.com</a:t>
            </a:r>
            <a:r>
              <a:rPr lang="en-US" dirty="0" smtClean="0"/>
              <a:t>/general/2016/09/05/</a:t>
            </a:r>
            <a:r>
              <a:rPr lang="en-US" dirty="0" err="1" smtClean="0"/>
              <a:t>backpropagation</a:t>
            </a:r>
            <a:r>
              <a:rPr lang="en-US" dirty="0" smtClean="0"/>
              <a:t>-in-convolutional-neural-networks/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3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8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C569F-C487-DF48-8DB2-93AD1DBD4E83}" type="datetimeFigureOut">
              <a:rPr lang="en-US" smtClean="0"/>
              <a:t>11/2/18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4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9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8.emf"/><Relationship Id="rId9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400" dirty="0" smtClean="0"/>
              <a:t>Lecture 4:</a:t>
            </a:r>
            <a:r>
              <a:rPr lang="en-US" sz="3400" dirty="0"/>
              <a:t>Convolution Networks</a:t>
            </a:r>
            <a:br>
              <a:rPr lang="en-US" sz="3400" dirty="0"/>
            </a:b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143631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Kernel size smaller </a:t>
            </a:r>
            <a:r>
              <a:rPr lang="en-US" dirty="0" smtClean="0"/>
              <a:t>than input</a:t>
            </a:r>
          </a:p>
          <a:p>
            <a:pPr lvl="1"/>
            <a:r>
              <a:rPr lang="en-US" dirty="0" smtClean="0"/>
              <a:t>Image: usually millions of pixels</a:t>
            </a:r>
          </a:p>
          <a:p>
            <a:pPr lvl="1"/>
            <a:r>
              <a:rPr lang="en-US" dirty="0" smtClean="0"/>
              <a:t>Kernel: usually 100s or 1000s of parameters</a:t>
            </a:r>
          </a:p>
          <a:p>
            <a:r>
              <a:rPr lang="en-US" dirty="0" smtClean="0"/>
              <a:t>Reduced memory and run-time, improved statistical efficiency</a:t>
            </a:r>
          </a:p>
          <a:p>
            <a:pPr lvl="1"/>
            <a:r>
              <a:rPr lang="en-US" dirty="0" smtClean="0"/>
              <a:t>O(m × n)   =&gt;   O(</a:t>
            </a:r>
            <a:r>
              <a:rPr lang="en-US" dirty="0" smtClean="0">
                <a:solidFill>
                  <a:srgbClr val="0000FF"/>
                </a:solidFill>
              </a:rPr>
              <a:t>k</a:t>
            </a:r>
            <a:r>
              <a:rPr lang="en-US" dirty="0" smtClean="0"/>
              <a:t> × n)  parameters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17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1" y="1417638"/>
            <a:ext cx="5222875" cy="5038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4876" y="2296527"/>
            <a:ext cx="168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Convolutional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524875" y="4919107"/>
            <a:ext cx="200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Fully-connected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524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74" y="1872018"/>
            <a:ext cx="7758545" cy="45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4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Parameter sharing</a:t>
            </a:r>
          </a:p>
          <a:p>
            <a:r>
              <a:rPr lang="en-US" dirty="0" smtClean="0"/>
              <a:t>Pooling</a:t>
            </a:r>
          </a:p>
          <a:p>
            <a:r>
              <a:rPr lang="en-US" dirty="0" smtClean="0"/>
              <a:t>Zero 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2575"/>
            <a:ext cx="9144000" cy="4529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0000FF"/>
                </a:solidFill>
              </a:rPr>
              <a:t>Same </a:t>
            </a:r>
            <a:r>
              <a:rPr lang="en-US" sz="2800" b="1" dirty="0">
                <a:solidFill>
                  <a:srgbClr val="0000FF"/>
                </a:solidFill>
              </a:rPr>
              <a:t>A</a:t>
            </a:r>
            <a:r>
              <a:rPr lang="en-US" sz="2800" i="1" dirty="0">
                <a:solidFill>
                  <a:srgbClr val="0000FF"/>
                </a:solidFill>
              </a:rPr>
              <a:t> in different locations – </a:t>
            </a:r>
            <a:r>
              <a:rPr lang="en-US" sz="2800" dirty="0">
                <a:solidFill>
                  <a:srgbClr val="0000FF"/>
                </a:solidFill>
              </a:rPr>
              <a:t>only learn </a:t>
            </a:r>
            <a:r>
              <a:rPr lang="en-US" sz="2800" b="1" dirty="0">
                <a:solidFill>
                  <a:srgbClr val="0000FF"/>
                </a:solidFill>
              </a:rPr>
              <a:t>A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7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6" y="1639889"/>
            <a:ext cx="5626694" cy="4344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4876" y="2296527"/>
            <a:ext cx="168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Convolutional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524875" y="4363482"/>
            <a:ext cx="200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Fully-connected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048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19264"/>
            <a:ext cx="9144000" cy="4455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0000FF"/>
                </a:solidFill>
              </a:rPr>
              <a:t>Equivariant</a:t>
            </a:r>
            <a:r>
              <a:rPr lang="en-US" sz="2800" i="1" dirty="0">
                <a:solidFill>
                  <a:srgbClr val="0000FF"/>
                </a:solidFill>
              </a:rPr>
              <a:t> to translation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17675"/>
            <a:ext cx="9144000" cy="4080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0000FF"/>
                </a:solidFill>
              </a:rPr>
              <a:t>Equivariant</a:t>
            </a:r>
            <a:r>
              <a:rPr lang="en-US" sz="2800" i="1" dirty="0">
                <a:solidFill>
                  <a:srgbClr val="0000FF"/>
                </a:solidFill>
              </a:rPr>
              <a:t> to translation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75" y="1702289"/>
            <a:ext cx="9144000" cy="4179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0000FF"/>
                </a:solidFill>
              </a:rPr>
              <a:t>Equivariant</a:t>
            </a:r>
            <a:r>
              <a:rPr lang="en-US" sz="2800" i="1" dirty="0">
                <a:solidFill>
                  <a:srgbClr val="0000FF"/>
                </a:solidFill>
              </a:rPr>
              <a:t> to translation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51" b="-8051"/>
          <a:stretch/>
        </p:blipFill>
        <p:spPr>
          <a:xfrm>
            <a:off x="4686300" y="914400"/>
            <a:ext cx="2806700" cy="599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99376" y="3429001"/>
            <a:ext cx="2397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Non-linear activation</a:t>
            </a:r>
            <a:endParaRPr lang="en-US" sz="2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5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Fully-connected nets infeasible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E.g. 1K x 1K image (1 million pixels)</a:t>
            </a:r>
          </a:p>
          <a:p>
            <a:pPr lvl="1"/>
            <a:r>
              <a:rPr lang="en-US" dirty="0" smtClean="0"/>
              <a:t>No. of parameters blow up</a:t>
            </a:r>
          </a:p>
          <a:p>
            <a:r>
              <a:rPr lang="en-US" i="1" dirty="0" smtClean="0"/>
              <a:t>Convolution Nets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xploit image structure</a:t>
            </a:r>
          </a:p>
          <a:p>
            <a:pPr lvl="1"/>
            <a:r>
              <a:rPr lang="en-US" dirty="0" smtClean="0"/>
              <a:t>Use sparse weights between 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Pooling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Zero padding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8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36725"/>
            <a:ext cx="9144000" cy="42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/>
          <a:lstStyle/>
          <a:p>
            <a:r>
              <a:rPr lang="en-US" dirty="0" smtClean="0"/>
              <a:t>Invariant to small, “</a:t>
            </a:r>
            <a:r>
              <a:rPr lang="en-US" dirty="0" smtClean="0">
                <a:solidFill>
                  <a:srgbClr val="0000FF"/>
                </a:solidFill>
              </a:rPr>
              <a:t>local transitions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Face detection: enough to check the presence of eyes, not their precise location</a:t>
            </a:r>
          </a:p>
          <a:p>
            <a:r>
              <a:rPr lang="en-US" dirty="0" smtClean="0"/>
              <a:t>Fewer pooling units than detector units</a:t>
            </a:r>
          </a:p>
          <a:p>
            <a:pPr lvl="1"/>
            <a:r>
              <a:rPr lang="en-US" dirty="0" smtClean="0"/>
              <a:t>Reduces input size to </a:t>
            </a:r>
            <a:r>
              <a:rPr lang="en-US" dirty="0" smtClean="0">
                <a:solidFill>
                  <a:srgbClr val="0000FF"/>
                </a:solidFill>
              </a:rPr>
              <a:t>final fully connected layers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39900"/>
            <a:ext cx="8648700" cy="3365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5470771"/>
            <a:ext cx="7639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ConvNets</a:t>
            </a:r>
            <a:r>
              <a:rPr lang="en-US" sz="2400" dirty="0"/>
              <a:t> can have multiple channels a.k.a. </a:t>
            </a:r>
            <a:r>
              <a:rPr lang="en-US" sz="2400" dirty="0">
                <a:solidFill>
                  <a:srgbClr val="0000FF"/>
                </a:solidFill>
              </a:rPr>
              <a:t>feature maps</a:t>
            </a:r>
            <a:r>
              <a:rPr lang="en-US" sz="2400" dirty="0"/>
              <a:t>, each with separate parameters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4115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Dimensions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83" y="1417638"/>
            <a:ext cx="6984711" cy="4952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0463" y="4570439"/>
            <a:ext cx="3067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Multiple Channels: 4</a:t>
            </a:r>
            <a:r>
              <a:rPr lang="en-US" sz="2000" baseline="30000" dirty="0"/>
              <a:t>th</a:t>
            </a:r>
            <a:r>
              <a:rPr lang="en-US" sz="2000" dirty="0"/>
              <a:t> axis</a:t>
            </a:r>
          </a:p>
          <a:p>
            <a:endParaRPr lang="en-US" sz="1200" dirty="0"/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4D Tensor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36173" y="6370009"/>
            <a:ext cx="1712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xrds.acm.org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11892" y="164668"/>
            <a:ext cx="10972800" cy="767276"/>
          </a:xfrm>
        </p:spPr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Pooling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Zero padding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Padding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Representation size </a:t>
            </a:r>
            <a:r>
              <a:rPr lang="en-US" sz="2800" dirty="0">
                <a:solidFill>
                  <a:srgbClr val="0000FF"/>
                </a:solidFill>
              </a:rPr>
              <a:t>shrinks by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‘kernel width – 1’ </a:t>
            </a:r>
            <a:r>
              <a:rPr lang="en-US" sz="2800" dirty="0"/>
              <a:t>after each layer</a:t>
            </a:r>
            <a:endParaRPr lang="en-US" sz="2800" dirty="0"/>
          </a:p>
        </p:txBody>
      </p:sp>
      <p:pic>
        <p:nvPicPr>
          <p:cNvPr id="10" name="Picture 9" descr="no_padding_no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15" y="2385189"/>
            <a:ext cx="4362938" cy="46311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7600463" y="3751385"/>
            <a:ext cx="3438769" cy="742462"/>
          </a:xfrm>
          <a:prstGeom prst="wedgeEllipseCallout">
            <a:avLst>
              <a:gd name="adj1" fmla="val -45709"/>
              <a:gd name="adj2" fmla="val 5723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Ignores </a:t>
            </a:r>
            <a:r>
              <a:rPr lang="en-US" sz="2000" dirty="0"/>
              <a:t>large portion of </a:t>
            </a:r>
            <a:r>
              <a:rPr lang="en-US" sz="2000" dirty="0"/>
              <a:t>input </a:t>
            </a:r>
            <a:r>
              <a:rPr lang="en-US" sz="20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61303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Padding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Pad zeros so that </a:t>
            </a:r>
            <a:r>
              <a:rPr lang="en-US" sz="2800" dirty="0">
                <a:solidFill>
                  <a:srgbClr val="0000FF"/>
                </a:solidFill>
              </a:rPr>
              <a:t>output is same size as input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 descr="same_padding_no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45" y="2178450"/>
            <a:ext cx="4116754" cy="46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Padding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Pad zeros so that every pixel is visited </a:t>
            </a:r>
            <a:r>
              <a:rPr lang="en-US" sz="2800" dirty="0">
                <a:solidFill>
                  <a:srgbClr val="0000FF"/>
                </a:solidFill>
              </a:rPr>
              <a:t>same number of times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 descr="full_padding_no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31" y="2197190"/>
            <a:ext cx="4005385" cy="466081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7463694" y="4298462"/>
            <a:ext cx="3614615" cy="742462"/>
          </a:xfrm>
          <a:prstGeom prst="wedgeEllipseCallout">
            <a:avLst>
              <a:gd name="adj1" fmla="val -45709"/>
              <a:gd name="adj2" fmla="val 5723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Increases computation and storage cost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4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Local and Hierarchical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2095501"/>
            <a:ext cx="9144000" cy="4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dding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74" y="2115441"/>
            <a:ext cx="5014631" cy="483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with Strides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Shift the kernel not by 1 pixel, but by k pixels </a:t>
            </a:r>
            <a:r>
              <a:rPr lang="en-US" sz="2800" dirty="0"/>
              <a:t>(stride)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1704" y="3282463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Stride = 2</a:t>
            </a:r>
            <a:endParaRPr lang="en-US" sz="2400" dirty="0"/>
          </a:p>
        </p:txBody>
      </p:sp>
      <p:sp>
        <p:nvSpPr>
          <p:cNvPr id="8" name="Oval Callout 7"/>
          <p:cNvSpPr/>
          <p:nvPr/>
        </p:nvSpPr>
        <p:spPr>
          <a:xfrm>
            <a:off x="7561385" y="3927231"/>
            <a:ext cx="3673230" cy="1172308"/>
          </a:xfrm>
          <a:prstGeom prst="wedgeEllipseCallout">
            <a:avLst>
              <a:gd name="adj1" fmla="val -45709"/>
              <a:gd name="adj2" fmla="val 5723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Sees entire image, but low computational and storage costs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06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Pooling</a:t>
            </a:r>
          </a:p>
          <a:p>
            <a:r>
              <a:rPr lang="en-US" dirty="0" smtClean="0"/>
              <a:t>Zero 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5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39471"/>
            <a:ext cx="9144000" cy="37065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4463" y="5687375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3232" y="5687375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737147" y="1770430"/>
            <a:ext cx="2746084" cy="2497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4737147" y="6194948"/>
            <a:ext cx="2746084" cy="2497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7147" y="1420341"/>
            <a:ext cx="274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Propagate image forward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83225" y="6436423"/>
            <a:ext cx="309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Propagate gradients backward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pass through a</a:t>
            </a:r>
            <a:r>
              <a:rPr lang="en-US" dirty="0" smtClean="0">
                <a:solidFill>
                  <a:srgbClr val="0000FF"/>
                </a:solidFill>
              </a:rPr>
              <a:t> convolution unit</a:t>
            </a:r>
          </a:p>
        </p:txBody>
      </p:sp>
      <p:pic>
        <p:nvPicPr>
          <p:cNvPr id="5" name="Picture 4" descr="no_padding_no_strid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60" y="2817617"/>
            <a:ext cx="3098800" cy="328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4717" y="4952088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Input: </a:t>
            </a:r>
            <a:r>
              <a:rPr lang="en-US" sz="2000" dirty="0">
                <a:solidFill>
                  <a:srgbClr val="0000FF"/>
                </a:solidFill>
              </a:rPr>
              <a:t>4 ×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4717" y="3276330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Output: </a:t>
            </a:r>
            <a:r>
              <a:rPr lang="en-US" sz="2000" dirty="0">
                <a:solidFill>
                  <a:srgbClr val="0000FF"/>
                </a:solidFill>
              </a:rPr>
              <a:t>2 </a:t>
            </a:r>
            <a:r>
              <a:rPr lang="en-US" sz="2000" dirty="0">
                <a:solidFill>
                  <a:srgbClr val="0000FF"/>
                </a:solidFill>
              </a:rPr>
              <a:t>× </a:t>
            </a:r>
            <a:r>
              <a:rPr lang="en-US" sz="2000" dirty="0">
                <a:solidFill>
                  <a:srgbClr val="0000FF"/>
                </a:solidFill>
              </a:rPr>
              <a:t>2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0398" y="4556869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Kernel: </a:t>
            </a:r>
            <a:r>
              <a:rPr lang="en-US" sz="2000" dirty="0">
                <a:solidFill>
                  <a:srgbClr val="000000"/>
                </a:solidFill>
              </a:rPr>
              <a:t>3 </a:t>
            </a:r>
            <a:r>
              <a:rPr lang="en-US" sz="2000" dirty="0">
                <a:solidFill>
                  <a:srgbClr val="000000"/>
                </a:solidFill>
              </a:rPr>
              <a:t>× </a:t>
            </a:r>
            <a:r>
              <a:rPr lang="en-US" sz="2000" dirty="0">
                <a:solidFill>
                  <a:srgbClr val="000000"/>
                </a:solidFill>
              </a:rPr>
              <a:t>3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0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_padding_no_strides_transpos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55" y="2518531"/>
            <a:ext cx="3959941" cy="4454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Backward pass =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ranspose convolution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9283" y="3300462"/>
            <a:ext cx="304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Output: </a:t>
            </a:r>
            <a:r>
              <a:rPr lang="en-US" sz="2000" dirty="0">
                <a:solidFill>
                  <a:srgbClr val="0000FF"/>
                </a:solidFill>
              </a:rPr>
              <a:t>4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× </a:t>
            </a:r>
            <a:r>
              <a:rPr lang="en-US" sz="2000" dirty="0">
                <a:solidFill>
                  <a:srgbClr val="0000FF"/>
                </a:solidFill>
              </a:rPr>
              <a:t>4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(gradient for layer L)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10398" y="4556869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Kernel: </a:t>
            </a:r>
            <a:r>
              <a:rPr lang="en-US" sz="2000" dirty="0">
                <a:solidFill>
                  <a:srgbClr val="000000"/>
                </a:solidFill>
              </a:rPr>
              <a:t>3 </a:t>
            </a:r>
            <a:r>
              <a:rPr lang="en-US" sz="2000" dirty="0">
                <a:solidFill>
                  <a:srgbClr val="000000"/>
                </a:solidFill>
              </a:rPr>
              <a:t>× </a:t>
            </a:r>
            <a:r>
              <a:rPr lang="en-US" sz="2000" dirty="0">
                <a:solidFill>
                  <a:srgbClr val="000000"/>
                </a:solidFill>
              </a:rPr>
              <a:t>3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659283" y="4984449"/>
            <a:ext cx="304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 </a:t>
            </a:r>
            <a:r>
              <a:rPr lang="en-US" sz="2000" dirty="0">
                <a:solidFill>
                  <a:srgbClr val="0000FF"/>
                </a:solidFill>
              </a:rPr>
              <a:t>2 </a:t>
            </a:r>
            <a:r>
              <a:rPr lang="en-US" sz="2000" dirty="0">
                <a:solidFill>
                  <a:srgbClr val="0000FF"/>
                </a:solidFill>
              </a:rPr>
              <a:t>× 2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(gradient for layer L-1)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0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 matrix </a:t>
            </a:r>
            <a:r>
              <a:rPr lang="en-US" b="1" dirty="0" smtClean="0"/>
              <a:t>W</a:t>
            </a:r>
            <a:r>
              <a:rPr lang="en-US" dirty="0" smtClean="0"/>
              <a:t> contains </a:t>
            </a:r>
            <a:r>
              <a:rPr lang="en-US" dirty="0" smtClean="0">
                <a:solidFill>
                  <a:srgbClr val="0000FF"/>
                </a:solidFill>
              </a:rPr>
              <a:t>offset copies of the kernel</a:t>
            </a:r>
            <a:r>
              <a:rPr lang="en-US" dirty="0" smtClean="0"/>
              <a:t> matrix (</a:t>
            </a:r>
            <a:r>
              <a:rPr lang="en-US" dirty="0" err="1" smtClean="0"/>
              <a:t>Toeplitz</a:t>
            </a:r>
            <a:r>
              <a:rPr lang="en-US" dirty="0" smtClean="0"/>
              <a:t> matrix)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Parameter matrix for the transpose convolution is </a:t>
            </a:r>
            <a:r>
              <a:rPr lang="en-US" b="1" dirty="0" smtClean="0"/>
              <a:t>W</a:t>
            </a:r>
            <a:r>
              <a:rPr lang="en-US" baseline="30000" dirty="0" smtClean="0"/>
              <a:t>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611749"/>
              </p:ext>
            </p:extLst>
          </p:nvPr>
        </p:nvGraphicFramePr>
        <p:xfrm>
          <a:off x="4867845" y="3716184"/>
          <a:ext cx="202088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Equation" r:id="rId4" imgW="711200" imgH="203200" progId="Equation.3">
                  <p:embed/>
                </p:oleObj>
              </mc:Choice>
              <mc:Fallback>
                <p:oleObj name="Equation" r:id="rId4" imgW="71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7845" y="3716184"/>
                        <a:ext cx="2020888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777592"/>
              </p:ext>
            </p:extLst>
          </p:nvPr>
        </p:nvGraphicFramePr>
        <p:xfrm>
          <a:off x="4759895" y="5101027"/>
          <a:ext cx="223678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6" imgW="787400" imgH="228600" progId="Equation.3">
                  <p:embed/>
                </p:oleObj>
              </mc:Choice>
              <mc:Fallback>
                <p:oleObj name="Equation" r:id="rId6" imgW="787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9895" y="5101027"/>
                        <a:ext cx="2236788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90862" y="3831115"/>
            <a:ext cx="2309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(forward)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04365" y="5295992"/>
            <a:ext cx="2309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(backward)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672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Locally-connected Layers</a:t>
            </a:r>
          </a:p>
          <a:p>
            <a:pPr lvl="1"/>
            <a:r>
              <a:rPr lang="en-US" dirty="0" smtClean="0"/>
              <a:t>No parameter sharing, learn </a:t>
            </a:r>
            <a:r>
              <a:rPr lang="en-US" dirty="0" smtClean="0">
                <a:solidFill>
                  <a:srgbClr val="0000FF"/>
                </a:solidFill>
              </a:rPr>
              <a:t>separate weights </a:t>
            </a:r>
            <a:r>
              <a:rPr lang="en-US" dirty="0" smtClean="0"/>
              <a:t>for each spatial location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/>
              <a:t>Useful when each output needs to be a function of a small part of the input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Tiled Convolution</a:t>
            </a:r>
          </a:p>
          <a:p>
            <a:pPr lvl="1"/>
            <a:r>
              <a:rPr lang="en-US" dirty="0" smtClean="0"/>
              <a:t>Learn </a:t>
            </a:r>
            <a:r>
              <a:rPr lang="en-US" dirty="0" smtClean="0">
                <a:solidFill>
                  <a:srgbClr val="0000FF"/>
                </a:solidFill>
              </a:rPr>
              <a:t>set of kernels</a:t>
            </a:r>
            <a:r>
              <a:rPr lang="en-US" dirty="0" smtClean="0"/>
              <a:t>, rotate them through space</a:t>
            </a:r>
          </a:p>
          <a:p>
            <a:pPr lvl="1"/>
            <a:r>
              <a:rPr lang="en-US" dirty="0" smtClean="0"/>
              <a:t>Neighboring locations have different filters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3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Invariant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1651001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“Convolution” 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“Convolution” Operation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107443"/>
              </p:ext>
            </p:extLst>
          </p:nvPr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888010"/>
              </p:ext>
            </p:extLst>
          </p:nvPr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  <a:endParaRPr lang="en-US" sz="2400" i="1" dirty="0">
              <a:solidFill>
                <a:srgbClr val="0000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 smtClean="0"/>
              <a:t>A Convolutional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/>
              <a:t>Pooling</a:t>
            </a:r>
          </a:p>
          <a:p>
            <a:r>
              <a:rPr lang="en-US" dirty="0" smtClean="0"/>
              <a:t>Zero 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4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2575"/>
            <a:ext cx="9144000" cy="4529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4876" y="6078888"/>
            <a:ext cx="766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</a:rPr>
              <a:t>Each output interacts to a small region of inputs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520</TotalTime>
  <Words>525</Words>
  <Application>Microsoft Macintosh PowerPoint</Application>
  <PresentationFormat>Widescreen</PresentationFormat>
  <Paragraphs>149</Paragraphs>
  <Slides>36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Calibri</vt:lpstr>
      <vt:lpstr>Karla</vt:lpstr>
      <vt:lpstr>Arial</vt:lpstr>
      <vt:lpstr>GEC_template</vt:lpstr>
      <vt:lpstr>Equation</vt:lpstr>
      <vt:lpstr>Lecture 4:Convolution Networks </vt:lpstr>
      <vt:lpstr>Image Data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Key Features</vt:lpstr>
      <vt:lpstr>Sparse Interactions</vt:lpstr>
      <vt:lpstr>Sparse Interactions</vt:lpstr>
      <vt:lpstr>Sparse Interactions</vt:lpstr>
      <vt:lpstr>Computational Costs</vt:lpstr>
      <vt:lpstr>Key Features</vt:lpstr>
      <vt:lpstr>Parameter Sharing</vt:lpstr>
      <vt:lpstr>Parameter Sharing</vt:lpstr>
      <vt:lpstr>Parameter Sharing</vt:lpstr>
      <vt:lpstr>Parameter Sharing</vt:lpstr>
      <vt:lpstr>Parameter Sharing</vt:lpstr>
      <vt:lpstr>PowerPoint Presentation</vt:lpstr>
      <vt:lpstr>Key Features</vt:lpstr>
      <vt:lpstr>Pooling</vt:lpstr>
      <vt:lpstr>Pooling</vt:lpstr>
      <vt:lpstr>Multiple Channels</vt:lpstr>
      <vt:lpstr>Multiple Dimensions</vt:lpstr>
      <vt:lpstr>Overall Architecture</vt:lpstr>
      <vt:lpstr>Key Features</vt:lpstr>
      <vt:lpstr>No Padding</vt:lpstr>
      <vt:lpstr>Same Padding</vt:lpstr>
      <vt:lpstr>Full Padding</vt:lpstr>
      <vt:lpstr>Padding with Strides</vt:lpstr>
      <vt:lpstr>Key Features</vt:lpstr>
      <vt:lpstr>Back-propagation</vt:lpstr>
      <vt:lpstr>Back-propagation</vt:lpstr>
      <vt:lpstr>Back-propagation</vt:lpstr>
      <vt:lpstr>Back-propagation</vt:lpstr>
      <vt:lpstr>ConvNet Variants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Harikrishna Narasimhan</dc:creator>
  <cp:lastModifiedBy>Microsoft Office User</cp:lastModifiedBy>
  <cp:revision>125</cp:revision>
  <dcterms:created xsi:type="dcterms:W3CDTF">2017-12-04T19:54:23Z</dcterms:created>
  <dcterms:modified xsi:type="dcterms:W3CDTF">2018-11-02T20:32:26Z</dcterms:modified>
</cp:coreProperties>
</file>